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handoutMasterIdLst>
    <p:handoutMasterId r:id="rId31"/>
  </p:handoutMasterIdLst>
  <p:sldIdLst>
    <p:sldId id="257" r:id="rId2"/>
    <p:sldId id="272" r:id="rId3"/>
    <p:sldId id="273" r:id="rId4"/>
    <p:sldId id="296" r:id="rId5"/>
    <p:sldId id="288" r:id="rId6"/>
    <p:sldId id="297" r:id="rId7"/>
    <p:sldId id="298" r:id="rId8"/>
    <p:sldId id="299" r:id="rId9"/>
    <p:sldId id="289" r:id="rId10"/>
    <p:sldId id="293" r:id="rId11"/>
    <p:sldId id="280" r:id="rId12"/>
    <p:sldId id="281" r:id="rId13"/>
    <p:sldId id="282" r:id="rId14"/>
    <p:sldId id="283" r:id="rId15"/>
    <p:sldId id="286" r:id="rId16"/>
    <p:sldId id="291" r:id="rId17"/>
    <p:sldId id="294" r:id="rId18"/>
    <p:sldId id="295" r:id="rId19"/>
    <p:sldId id="305" r:id="rId20"/>
    <p:sldId id="304" r:id="rId21"/>
    <p:sldId id="303" r:id="rId22"/>
    <p:sldId id="302" r:id="rId23"/>
    <p:sldId id="284" r:id="rId24"/>
    <p:sldId id="285" r:id="rId25"/>
    <p:sldId id="300" r:id="rId26"/>
    <p:sldId id="301" r:id="rId27"/>
    <p:sldId id="306" r:id="rId28"/>
    <p:sldId id="266" r:id="rId2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64" userDrawn="1">
          <p15:clr>
            <a:srgbClr val="A4A3A4"/>
          </p15:clr>
        </p15:guide>
        <p15:guide id="7" orient="horz" pos="4104" userDrawn="1">
          <p15:clr>
            <a:srgbClr val="A4A3A4"/>
          </p15:clr>
        </p15:guide>
        <p15:guide id="8" pos="7440" userDrawn="1">
          <p15:clr>
            <a:srgbClr val="A4A3A4"/>
          </p15:clr>
        </p15:guide>
        <p15:guide id="13" orient="horz" pos="1525"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5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150"/>
  </p:normalViewPr>
  <p:slideViewPr>
    <p:cSldViewPr snapToGrid="0">
      <p:cViewPr varScale="1">
        <p:scale>
          <a:sx n="116" d="100"/>
          <a:sy n="116" d="100"/>
        </p:scale>
        <p:origin x="512" y="184"/>
      </p:cViewPr>
      <p:guideLst>
        <p:guide pos="240"/>
        <p:guide orient="horz" pos="164"/>
        <p:guide orient="horz" pos="4104"/>
        <p:guide pos="7440"/>
        <p:guide orient="horz" pos="1525"/>
        <p:guide orient="horz" pos="2376"/>
        <p:guide pos="4824"/>
        <p:guide pos="2016"/>
        <p:guide orient="horz" pos="1680"/>
        <p:guide orient="horz" pos="1008"/>
        <p:guide pos="408"/>
        <p:guide orient="horz" pos="792"/>
        <p:guide orient="horz" pos="275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1E73461-114A-41C8-BB39-61CA16BDF9F9}" type="presOf" srcId="{23D7EC81-3D0A-364F-BD6A-EFE8E96DFA8A}" destId="{ADC2AE04-D571-084B-A357-FB0D9C13BB97}" srcOrd="0" destOrd="1" presId="urn:microsoft.com/office/officeart/2005/8/layout/process3"/>
    <dgm:cxn modelId="{541F7174-741F-0745-9104-9320D8245D57}" type="presOf" srcId="{F88CBCBC-63A4-DE48-93B0-8A0DA12BAE0B}" destId="{54B2525B-9D7F-CF44-8033-5807FCE643E6}" srcOrd="1" destOrd="0" presId="urn:microsoft.com/office/officeart/2005/8/layout/process3"/>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a:t>We tried our best </a:t>
          </a:r>
          <a:r>
            <a:rPr lang="en-GB" sz="800" kern="1200">
              <a:solidFill>
                <a:prstClr val="black">
                  <a:hueOff val="0"/>
                  <a:satOff val="0"/>
                  <a:lumOff val="0"/>
                  <a:alphaOff val="0"/>
                </a:prstClr>
              </a:solidFill>
              <a:latin typeface="Segoe UI Light"/>
              <a:ea typeface="+mn-ea"/>
              <a:cs typeface="+mn-cs"/>
            </a:rPr>
            <a:t>to connect the dots to find meaning analysis with dataset</a:t>
          </a:r>
          <a:r>
            <a:rPr lang="en-GB" sz="800" kern="120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28</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5292794"/>
            <a:ext cx="10518776" cy="1200329"/>
          </a:xfrm>
        </p:spPr>
        <p:txBody>
          <a:bodyPr vert="horz" wrap="square" lIns="91440" tIns="45720" rIns="91440" bIns="45720" rtlCol="0" anchor="b">
            <a:normAutofit fontScale="90000"/>
          </a:bodyPr>
          <a:lstStyle/>
          <a:p>
            <a:r>
              <a:rPr lang="en-US" sz="7200">
                <a:solidFill>
                  <a:schemeClr val="bg1"/>
                </a:solidFill>
              </a:rPr>
              <a:t>Hypothesis 2: Correlation among viewership, like, dislike and comments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dirty="0"/>
              <a:t>Top Trending Channels from August to October 2020</a:t>
            </a:r>
            <a:br>
              <a:rPr lang="en-AU" b="1" i="0" dirty="0">
                <a:solidFill>
                  <a:srgbClr val="1F2328"/>
                </a:solidFill>
                <a:effectLst/>
                <a:latin typeface="-apple-system"/>
              </a:rPr>
            </a:br>
            <a:r>
              <a:rPr lang="en-AU" sz="1600" dirty="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dirty="0">
                <a:solidFill>
                  <a:srgbClr val="1F2328"/>
                </a:solidFill>
                <a:latin typeface="-apple-system"/>
              </a:rPr>
            </a:br>
            <a:endParaRPr lang="en-US" sz="1600" dirty="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03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3600"/>
              <a:t>Relationship between View Count and Reactions per Category</a:t>
            </a:r>
            <a:endParaRPr lang="en-US" sz="360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4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319B-B4AC-77BA-F212-C30F15B318C4}"/>
              </a:ext>
            </a:extLst>
          </p:cNvPr>
          <p:cNvSpPr>
            <a:spLocks noGrp="1"/>
          </p:cNvSpPr>
          <p:nvPr>
            <p:ph type="title"/>
          </p:nvPr>
        </p:nvSpPr>
        <p:spPr>
          <a:xfrm>
            <a:off x="678180" y="-295275"/>
            <a:ext cx="11640820" cy="1325563"/>
          </a:xfrm>
        </p:spPr>
        <p:txBody>
          <a:bodyPr>
            <a:normAutofit/>
          </a:bodyPr>
          <a:lstStyle/>
          <a:p>
            <a:r>
              <a:rPr lang="en-AU" sz="1800"/>
              <a:t>These scatter plots display the relationship between view count and reactions per category. Reactions consist of the number of likes, number of dislikes, and number of comments.</a:t>
            </a:r>
            <a:endParaRPr lang="en-US" sz="1800"/>
          </a:p>
        </p:txBody>
      </p:sp>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210" y="654722"/>
            <a:ext cx="10355580" cy="609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1005840" y="365125"/>
            <a:ext cx="10515600" cy="1325563"/>
          </a:xfrm>
        </p:spPr>
        <p:txBody>
          <a:bodyPr>
            <a:normAutofit fontScale="90000"/>
          </a:bodyPr>
          <a:lstStyle/>
          <a:p>
            <a:r>
              <a:rPr lang="en-AU" sz="4000"/>
              <a:t>Comparison Between the Top Two Categories: Music vs. Entertainment</a:t>
            </a:r>
            <a:br>
              <a:rPr lang="en-AU" sz="4000"/>
            </a:br>
            <a:r>
              <a:rPr lang="en-AU" sz="2000"/>
              <a:t>Music and entertainment are the top two popular categories and have very similar reactions in regards to the number of likes and dislikes.</a:t>
            </a:r>
            <a:br>
              <a:rPr lang="en-AU" sz="2000"/>
            </a:br>
            <a:endParaRPr lang="en-US" sz="200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851698"/>
            <a:ext cx="9192260" cy="481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30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229A-8A48-4902-FCCE-F5867AE0AE1E}"/>
              </a:ext>
            </a:extLst>
          </p:cNvPr>
          <p:cNvSpPr>
            <a:spLocks noGrp="1"/>
          </p:cNvSpPr>
          <p:nvPr>
            <p:ph type="title"/>
          </p:nvPr>
        </p:nvSpPr>
        <p:spPr>
          <a:xfrm>
            <a:off x="838200" y="638968"/>
            <a:ext cx="11131550" cy="1325563"/>
          </a:xfrm>
        </p:spPr>
        <p:txBody>
          <a:bodyPr>
            <a:normAutofit fontScale="90000"/>
          </a:bodyPr>
          <a:lstStyle/>
          <a:p>
            <a:r>
              <a:rPr lang="en-AU" sz="4000" dirty="0"/>
              <a:t>The Most Viewed Quarantine Challenge Videos During Strict COVID Lockdown</a:t>
            </a:r>
            <a:br>
              <a:rPr lang="en-AU" b="1" i="0" dirty="0">
                <a:solidFill>
                  <a:srgbClr val="1F2328"/>
                </a:solidFill>
                <a:effectLst/>
                <a:latin typeface="-apple-system"/>
              </a:rPr>
            </a:br>
            <a:r>
              <a:rPr lang="en-AU" sz="2000" dirty="0"/>
              <a:t>The horizontal bar graph depict the most viewed quarantine challenge videos created during lockdown. This data was pulled from the YouTube Search API dataset and the word cloud was generated from the comments.</a:t>
            </a:r>
            <a:br>
              <a:rPr lang="en-AU" sz="2000" dirty="0"/>
            </a:br>
            <a:endParaRPr lang="en-US" sz="2000" dirty="0"/>
          </a:p>
        </p:txBody>
      </p:sp>
      <p:pic>
        <p:nvPicPr>
          <p:cNvPr id="8194" name="Picture 2" descr="quarantine challengebar">
            <a:extLst>
              <a:ext uri="{FF2B5EF4-FFF2-40B4-BE49-F238E27FC236}">
                <a16:creationId xmlns:a16="http://schemas.microsoft.com/office/drawing/2014/main" id="{4A895D6B-DB28-A65A-3C5F-B9D32CBC5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2495550"/>
            <a:ext cx="117475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08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0" i="0">
                <a:solidFill>
                  <a:schemeClr val="bg1"/>
                </a:solidFill>
                <a:effectLst/>
                <a:latin typeface="-apple-system"/>
              </a:rPr>
              <a:t>If viewer count increases, viewer reactions will increase as well. This includes number of likes and dislikes as well as number of comments.</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304838"/>
            <a:ext cx="5882640" cy="4616648"/>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This hypothesis was proven false based on our analysis. According to our scatter plots, as view count increased, there was a decrease in reactions. The overall number of likes, dislikes, and comments gradually declined. </a:t>
            </a:r>
          </a:p>
          <a:p>
            <a:pPr marL="285750" indent="-285750" algn="just">
              <a:buFont typeface="Arial" panose="020B0604020202020204" pitchFamily="34" charset="0"/>
              <a:buChar char="•"/>
            </a:pPr>
            <a:r>
              <a:rPr lang="en-AU" sz="1600" b="0" i="0">
                <a:solidFill>
                  <a:schemeClr val="bg1"/>
                </a:solidFill>
                <a:effectLst/>
                <a:latin typeface="-apple-system"/>
              </a:rPr>
              <a:t>It was also observed that when videos are recently published and have a lower number of views, there is a stronger number of likes compared to dislikes and comments. This suggests that users interact with videos with likes rather than actively leaving comments as it is easier. </a:t>
            </a:r>
          </a:p>
          <a:p>
            <a:pPr marL="285750" indent="-285750" algn="just">
              <a:buFont typeface="Arial" panose="020B0604020202020204" pitchFamily="34" charset="0"/>
              <a:buChar char="•"/>
            </a:pPr>
            <a:r>
              <a:rPr lang="en-AU" sz="1600" b="0" i="0">
                <a:solidFill>
                  <a:schemeClr val="bg1"/>
                </a:solidFill>
                <a:effectLst/>
                <a:latin typeface="-apple-system"/>
              </a:rPr>
              <a:t>The scatter plots also displayed how the number of dislikes and comments remained consistent for the Entertainment and People &amp; Blogs category. If we focus solely on the top two categories, Music and </a:t>
            </a:r>
            <a:r>
              <a:rPr lang="en-AU" sz="1600">
                <a:solidFill>
                  <a:schemeClr val="bg1"/>
                </a:solidFill>
                <a:latin typeface="-apple-system"/>
              </a:rPr>
              <a:t>Entertainment, we see that the scatter plots are very similar with the relationship between view count and reactions. </a:t>
            </a:r>
          </a:p>
          <a:p>
            <a:pPr marL="285750" indent="-285750" algn="just">
              <a:buFont typeface="Arial" panose="020B0604020202020204" pitchFamily="34" charset="0"/>
              <a:buChar char="•"/>
            </a:pPr>
            <a:r>
              <a:rPr lang="en-AU" sz="1600">
                <a:solidFill>
                  <a:schemeClr val="bg1"/>
                </a:solidFill>
                <a:latin typeface="-apple-system"/>
              </a:rPr>
              <a:t>Although, it does suggest that the music category as a stronger % of dislikes and likes when there is a lower view count compared to the entertainment category.</a:t>
            </a:r>
          </a:p>
          <a:p>
            <a:endParaRPr lang="en-US"/>
          </a:p>
        </p:txBody>
      </p:sp>
    </p:spTree>
    <p:extLst>
      <p:ext uri="{BB962C8B-B14F-4D97-AF65-F5344CB8AC3E}">
        <p14:creationId xmlns:p14="http://schemas.microsoft.com/office/powerpoint/2010/main" val="831555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rmAutofit fontScale="90000"/>
          </a:bodyPr>
          <a:lstStyle/>
          <a:p>
            <a:r>
              <a:rPr lang="en-US" sz="720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dirty="0">
                <a:solidFill>
                  <a:schemeClr val="bg1"/>
                </a:solidFill>
                <a:effectLst/>
                <a:latin typeface="-apple-system"/>
              </a:rPr>
              <a:t>Compared to 2019, YouTube viewing will increase in 2020. The lockdown will not affect the viewer trends because trends will remain consistent regardless of social circumstances. </a:t>
            </a:r>
            <a:endParaRPr lang="en-US"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538804"/>
            <a:ext cx="6446520" cy="6070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723470"/>
            <a:ext cx="5882640" cy="6463308"/>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However, this </a:t>
            </a:r>
            <a:r>
              <a:rPr lang="en-AU" sz="1200" b="0" i="0" dirty="0" err="1">
                <a:solidFill>
                  <a:schemeClr val="bg1"/>
                </a:solidFill>
                <a:effectLst/>
                <a:latin typeface="-apple-system"/>
              </a:rPr>
              <a:t>maynot</a:t>
            </a:r>
            <a:r>
              <a:rPr lang="en-AU" sz="1200" b="0" i="0" dirty="0">
                <a:solidFill>
                  <a:schemeClr val="bg1"/>
                </a:solidFill>
                <a:effectLst/>
                <a:latin typeface="-apple-system"/>
              </a:rPr>
              <a:t> be an </a:t>
            </a:r>
            <a:r>
              <a:rPr lang="en-AU" sz="1200" b="0" i="0" dirty="0" err="1">
                <a:solidFill>
                  <a:schemeClr val="bg1"/>
                </a:solidFill>
                <a:effectLst/>
                <a:latin typeface="-apple-system"/>
              </a:rPr>
              <a:t>acurate</a:t>
            </a:r>
            <a:r>
              <a:rPr lang="en-AU" sz="1200" b="0" i="0" dirty="0">
                <a:solidFill>
                  <a:schemeClr val="bg1"/>
                </a:solidFill>
                <a:effectLst/>
                <a:latin typeface="-apple-system"/>
              </a:rPr>
              <a:t> </a:t>
            </a:r>
            <a:r>
              <a:rPr lang="en-AU" sz="1200" b="0" i="0" dirty="0" err="1">
                <a:solidFill>
                  <a:schemeClr val="bg1"/>
                </a:solidFill>
                <a:effectLst/>
                <a:latin typeface="-apple-system"/>
              </a:rPr>
              <a:t>mesurement</a:t>
            </a:r>
            <a:r>
              <a:rPr lang="en-AU" sz="1200" b="0" i="0" dirty="0">
                <a:solidFill>
                  <a:schemeClr val="bg1"/>
                </a:solidFill>
                <a:effectLst/>
                <a:latin typeface="-apple-system"/>
              </a:rPr>
              <a:t> as </a:t>
            </a:r>
            <a:r>
              <a:rPr lang="en-AU" sz="1200" b="0" i="0" dirty="0" err="1">
                <a:solidFill>
                  <a:schemeClr val="bg1"/>
                </a:solidFill>
                <a:effectLst/>
                <a:latin typeface="-apple-system"/>
              </a:rPr>
              <a:t>youtube</a:t>
            </a:r>
            <a:r>
              <a:rPr lang="en-AU" sz="1200" b="0" i="0" dirty="0">
                <a:solidFill>
                  <a:schemeClr val="bg1"/>
                </a:solidFill>
                <a:effectLst/>
                <a:latin typeface="-apple-system"/>
              </a:rPr>
              <a:t> videos published in 2019 can still be viewed today and will be counted towards their view value. This may be due to the stay-at-home orders issued across the world due to the COVID </a:t>
            </a:r>
            <a:r>
              <a:rPr lang="en-AU" sz="1200" b="0" i="0" dirty="0" err="1">
                <a:solidFill>
                  <a:schemeClr val="bg1"/>
                </a:solidFill>
                <a:effectLst/>
                <a:latin typeface="-apple-system"/>
              </a:rPr>
              <a:t>pandemic.The</a:t>
            </a:r>
            <a:r>
              <a:rPr lang="en-AU" sz="1200" b="0" i="0" dirty="0">
                <a:solidFill>
                  <a:schemeClr val="bg1"/>
                </a:solidFill>
                <a:effectLst/>
                <a:latin typeface="-apple-system"/>
              </a:rPr>
              <a:t> top five videos pulled from the YouTube API datasets in 2019 and 2020 were all largely international videos</a:t>
            </a:r>
          </a:p>
          <a:p>
            <a:pPr algn="just"/>
            <a:endParaRPr lang="en-AU" sz="1200" dirty="0">
              <a:solidFill>
                <a:schemeClr val="bg1"/>
              </a:solidFill>
              <a:latin typeface="-apple-system"/>
            </a:endParaRPr>
          </a:p>
          <a:p>
            <a:pPr algn="l"/>
            <a:r>
              <a:rPr lang="en-AU" sz="1200" b="0" i="0" dirty="0">
                <a:solidFill>
                  <a:schemeClr val="bg1"/>
                </a:solidFill>
                <a:effectLst/>
                <a:latin typeface="-apple-system"/>
              </a:rPr>
              <a:t>In 2019, the top five videos:</a:t>
            </a:r>
          </a:p>
          <a:p>
            <a:pPr algn="l">
              <a:buFont typeface="+mj-lt"/>
              <a:buAutoNum type="arabicPeriod"/>
            </a:pPr>
            <a:r>
              <a:rPr lang="en-AU" sz="1200" b="0" i="0" dirty="0">
                <a:solidFill>
                  <a:schemeClr val="bg1"/>
                </a:solidFill>
                <a:effectLst/>
                <a:latin typeface="-apple-system"/>
              </a:rPr>
              <a:t>Telegu News</a:t>
            </a:r>
          </a:p>
          <a:p>
            <a:pPr algn="l">
              <a:buFont typeface="+mj-lt"/>
              <a:buAutoNum type="arabicPeriod"/>
            </a:pPr>
            <a:r>
              <a:rPr lang="en-AU" sz="1200" b="0" i="0" dirty="0">
                <a:solidFill>
                  <a:schemeClr val="bg1"/>
                </a:solidFill>
                <a:effectLst/>
                <a:latin typeface="-apple-system"/>
              </a:rPr>
              <a:t>TV5 News - Telegu News</a:t>
            </a:r>
          </a:p>
          <a:p>
            <a:pPr algn="l">
              <a:buFont typeface="+mj-lt"/>
              <a:buAutoNum type="arabicPeriod"/>
            </a:pPr>
            <a:r>
              <a:rPr lang="en-AU" sz="1200" b="0" i="0" dirty="0">
                <a:solidFill>
                  <a:schemeClr val="bg1"/>
                </a:solidFill>
                <a:effectLst/>
                <a:latin typeface="-apple-system"/>
              </a:rPr>
              <a:t>Video Hub</a:t>
            </a:r>
          </a:p>
          <a:p>
            <a:pPr algn="l">
              <a:buFont typeface="+mj-lt"/>
              <a:buAutoNum type="arabicPeriod"/>
            </a:pPr>
            <a:r>
              <a:rPr lang="en-AU" sz="1200" b="0" i="0" dirty="0">
                <a:solidFill>
                  <a:schemeClr val="bg1"/>
                </a:solidFill>
                <a:effectLst/>
                <a:latin typeface="-apple-system"/>
              </a:rPr>
              <a:t>Earth Views from Space</a:t>
            </a:r>
          </a:p>
          <a:p>
            <a:pPr algn="l">
              <a:buFont typeface="+mj-lt"/>
              <a:buAutoNum type="arabicPeriod"/>
            </a:pPr>
            <a:r>
              <a:rPr lang="en-AU" sz="1200" b="0" i="0" dirty="0">
                <a:solidFill>
                  <a:schemeClr val="bg1"/>
                </a:solidFill>
                <a:effectLst/>
                <a:latin typeface="-apple-system"/>
              </a:rPr>
              <a:t>Turkish TV video</a:t>
            </a:r>
          </a:p>
          <a:p>
            <a:pPr algn="l"/>
            <a:r>
              <a:rPr lang="en-AU" sz="1200" b="0" i="0" dirty="0">
                <a:solidFill>
                  <a:schemeClr val="bg1"/>
                </a:solidFill>
                <a:effectLst/>
                <a:latin typeface="-apple-system"/>
              </a:rPr>
              <a:t>In 2020, the top videos:</a:t>
            </a:r>
          </a:p>
          <a:p>
            <a:pPr algn="l">
              <a:buFont typeface="+mj-lt"/>
              <a:buAutoNum type="arabicPeriod"/>
            </a:pPr>
            <a:r>
              <a:rPr lang="en-AU" sz="1200" b="0" i="0" dirty="0">
                <a:solidFill>
                  <a:schemeClr val="bg1"/>
                </a:solidFill>
                <a:effectLst/>
                <a:latin typeface="-apple-system"/>
              </a:rPr>
              <a:t>Republic Bharat - Indian News</a:t>
            </a:r>
          </a:p>
          <a:p>
            <a:pPr algn="l">
              <a:buFont typeface="+mj-lt"/>
              <a:buAutoNum type="arabicPeriod"/>
            </a:pPr>
            <a:r>
              <a:rPr lang="en-AU" sz="1200" b="0" i="0" dirty="0" err="1">
                <a:solidFill>
                  <a:schemeClr val="bg1"/>
                </a:solidFill>
                <a:effectLst/>
                <a:latin typeface="-apple-system"/>
              </a:rPr>
              <a:t>Haberturk</a:t>
            </a:r>
            <a:r>
              <a:rPr lang="en-AU" sz="1200" b="0" i="0" dirty="0">
                <a:solidFill>
                  <a:schemeClr val="bg1"/>
                </a:solidFill>
                <a:effectLst/>
                <a:latin typeface="-apple-system"/>
              </a:rPr>
              <a:t> TV - Turkish</a:t>
            </a:r>
          </a:p>
          <a:p>
            <a:pPr algn="l">
              <a:buFont typeface="+mj-lt"/>
              <a:buAutoNum type="arabicPeriod"/>
            </a:pPr>
            <a:r>
              <a:rPr lang="en-AU" sz="1200" b="0" i="0" dirty="0">
                <a:solidFill>
                  <a:schemeClr val="bg1"/>
                </a:solidFill>
                <a:effectLst/>
                <a:latin typeface="-apple-system"/>
              </a:rPr>
              <a:t>Russian TV Show</a:t>
            </a:r>
          </a:p>
          <a:p>
            <a:pPr algn="l">
              <a:buFont typeface="+mj-lt"/>
              <a:buAutoNum type="arabicPeriod"/>
            </a:pPr>
            <a:r>
              <a:rPr lang="en-AU" sz="1200" b="0" i="0" dirty="0" err="1">
                <a:solidFill>
                  <a:schemeClr val="bg1"/>
                </a:solidFill>
                <a:effectLst/>
                <a:latin typeface="-apple-system"/>
              </a:rPr>
              <a:t>Blackpink</a:t>
            </a:r>
            <a:r>
              <a:rPr lang="en-AU" sz="1200" b="0" i="0" dirty="0">
                <a:solidFill>
                  <a:schemeClr val="bg1"/>
                </a:solidFill>
                <a:effectLst/>
                <a:latin typeface="-apple-system"/>
              </a:rPr>
              <a:t> - Dance Practice</a:t>
            </a:r>
          </a:p>
          <a:p>
            <a:pPr algn="l">
              <a:buFont typeface="+mj-lt"/>
              <a:buAutoNum type="arabicPeriod"/>
            </a:pPr>
            <a:r>
              <a:rPr lang="en-AU" sz="1200" b="0" i="0" dirty="0">
                <a:solidFill>
                  <a:schemeClr val="bg1"/>
                </a:solidFill>
                <a:effectLst/>
                <a:latin typeface="-apple-system"/>
              </a:rPr>
              <a:t>ABN Telegu News</a:t>
            </a: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changes in viewer trends. Regardless of the pandemic, it seems that users continued to watch their typical videos, ranging from music to fitness, and entertainment. This is displayed from our YouTube API bar chart:</a:t>
            </a:r>
          </a:p>
          <a:p>
            <a:pPr algn="l"/>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a:p>
            <a:br>
              <a:rPr lang="en-AU" sz="1200" dirty="0">
                <a:solidFill>
                  <a:schemeClr val="bg1"/>
                </a:solidFill>
              </a:rPr>
            </a:br>
            <a:endParaRPr lang="en-AU" sz="1200" b="0" i="0" dirty="0">
              <a:solidFill>
                <a:schemeClr val="bg1"/>
              </a:solidFill>
              <a:effectLst/>
              <a:latin typeface="-apple-system"/>
            </a:endParaRPr>
          </a:p>
          <a:p>
            <a:pPr algn="just"/>
            <a:endParaRPr lang="en-US" dirty="0"/>
          </a:p>
        </p:txBody>
      </p:sp>
    </p:spTree>
    <p:extLst>
      <p:ext uri="{BB962C8B-B14F-4D97-AF65-F5344CB8AC3E}">
        <p14:creationId xmlns:p14="http://schemas.microsoft.com/office/powerpoint/2010/main" val="173160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47" y="1690688"/>
            <a:ext cx="9495121" cy="4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50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3" name="Group 1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375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1400">
                <a:solidFill>
                  <a:srgbClr val="1F2328"/>
                </a:solidFill>
                <a:latin typeface="-apple-system"/>
                <a:ea typeface="+mj-ea"/>
                <a:cs typeface="+mj-cs"/>
              </a:rPr>
              <a:t>Due to time constraints, we focus on only on US market and ignore the response of rest of the world. </a:t>
            </a:r>
          </a:p>
          <a:p>
            <a:pPr algn="just">
              <a:buFont typeface="Arial" panose="020B0604020202020204" pitchFamily="34" charset="0"/>
              <a:buChar char="•"/>
            </a:pPr>
            <a:r>
              <a:rPr lang="en-US" sz="1400">
                <a:solidFill>
                  <a:srgbClr val="1F2328"/>
                </a:solidFill>
                <a:latin typeface="-apple-system"/>
                <a:ea typeface="+mj-ea"/>
                <a:cs typeface="+mj-cs"/>
              </a:rPr>
              <a:t>Due to the large datasets, with both the CSV and YouTube API, it was difficult to create a narrative for this project. The team had to figure out what data we wanted to pull and how we could connect the CSV and YouTube API datasets to form a bigger picture. We had a few meetings to discuss the overall importance and what the ultimate purpose was with our findings. All in all, it took time to figure out why we wanted this data and how it could prove useful for the YouTube community, whether that be investors or creators themselves.</a:t>
            </a:r>
          </a:p>
          <a:p>
            <a:pPr algn="just">
              <a:buFont typeface="Arial" panose="020B0604020202020204" pitchFamily="34" charset="0"/>
              <a:buChar char="•"/>
            </a:pPr>
            <a:r>
              <a:rPr lang="en-US" sz="1400">
                <a:solidFill>
                  <a:srgbClr val="1F2328"/>
                </a:solidFill>
                <a:latin typeface="-apple-system"/>
                <a:ea typeface="+mj-ea"/>
                <a:cs typeface="+mj-cs"/>
              </a:rPr>
              <a:t>Another difficulty involved reading the API and performing the API calls itself. It was a challenge to repeatedly call the API without going over the quota. There are only so many requests we could do and we had to implement another method that allowed us to continue our analysis without overextending our API limit.</a:t>
            </a:r>
          </a:p>
          <a:p>
            <a:pPr algn="just">
              <a:buFont typeface="Arial" panose="020B0604020202020204" pitchFamily="34" charset="0"/>
              <a:buChar char="•"/>
            </a:pPr>
            <a:r>
              <a:rPr lang="en-US" sz="140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due to duplicates and irrelevancy.</a:t>
            </a:r>
          </a:p>
          <a:p>
            <a:pPr algn="just">
              <a:buFont typeface="Arial" panose="020B0604020202020204" pitchFamily="34" charset="0"/>
              <a:buChar char="•"/>
            </a:pPr>
            <a:r>
              <a:rPr lang="en-US" sz="140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1391619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995856813"/>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rmAutofit fontScale="90000"/>
          </a:bodyPr>
          <a:lstStyle/>
          <a:p>
            <a:r>
              <a:rPr lang="en-US" sz="720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200329"/>
          </a:xfrm>
          <a:prstGeom prst="rect">
            <a:avLst/>
          </a:prstGeom>
          <a:noFill/>
        </p:spPr>
        <p:txBody>
          <a:bodyPr wrap="square" rtlCol="0">
            <a:spAutoFit/>
          </a:bodyPr>
          <a:lstStyle/>
          <a:p>
            <a:pPr algn="just"/>
            <a:r>
              <a:rPr lang="en-AU" b="1" i="0">
                <a:solidFill>
                  <a:schemeClr val="bg1"/>
                </a:solidFill>
                <a:effectLst/>
                <a:latin typeface="-apple-system"/>
              </a:rPr>
              <a:t>Societal events will align with YouTube Trends (ex. Quarantine challenges/vlogs, new music video releases, video games etc.)</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438</TotalTime>
  <Words>2755</Words>
  <Application>Microsoft Macintosh PowerPoint</Application>
  <PresentationFormat>Widescreen</PresentationFormat>
  <Paragraphs>154</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Correlation among viewership, like, dislike and comments</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Relationship between View Count and Reactions per Category</vt:lpstr>
      <vt:lpstr>These scatter plots display the relationship between view count and reactions per category. Reactions consist of the number of likes, number of dislikes, and number of comments.</vt:lpstr>
      <vt:lpstr>Comparison Between the Top Two Categories: Music vs. Entertainment Music and entertainment are the top two popular categories and have very similar reactions in regards to the number of likes and dislikes. </vt:lpstr>
      <vt:lpstr>The Most Viewed Quarantine Challenge Videos During Strict COVID Lockdown The horizontal bar graph depict the most viewed quarantine challenge videos created during lockdown. This data was pulled from the YouTube Search API dataset and the word cloud was generated from the comments. </vt:lpstr>
      <vt:lpstr>PowerPoint Presentation</vt:lpstr>
      <vt:lpstr>Hypothesis 3: Find out pre and during Covid viewership behavior</vt:lpstr>
      <vt:lpstr>PowerPoint Presentation</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Limitations</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David Baldwin</cp:lastModifiedBy>
  <cp:revision>5</cp:revision>
  <dcterms:created xsi:type="dcterms:W3CDTF">2023-05-21T21:32:27Z</dcterms:created>
  <dcterms:modified xsi:type="dcterms:W3CDTF">2023-05-23T08:44:20Z</dcterms:modified>
</cp:coreProperties>
</file>